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70" r:id="rId2"/>
    <p:sldId id="271" r:id="rId3"/>
    <p:sldId id="259" r:id="rId4"/>
    <p:sldId id="263" r:id="rId5"/>
    <p:sldId id="262" r:id="rId6"/>
    <p:sldId id="422" r:id="rId7"/>
    <p:sldId id="413" r:id="rId8"/>
    <p:sldId id="414" r:id="rId9"/>
    <p:sldId id="423" r:id="rId10"/>
    <p:sldId id="425" r:id="rId11"/>
    <p:sldId id="415" r:id="rId12"/>
    <p:sldId id="426" r:id="rId13"/>
    <p:sldId id="424" r:id="rId14"/>
    <p:sldId id="286" r:id="rId15"/>
    <p:sldId id="287" r:id="rId16"/>
    <p:sldId id="352" r:id="rId17"/>
    <p:sldId id="416" r:id="rId18"/>
    <p:sldId id="417" r:id="rId19"/>
    <p:sldId id="418" r:id="rId20"/>
    <p:sldId id="419" r:id="rId21"/>
    <p:sldId id="427" r:id="rId22"/>
    <p:sldId id="288" r:id="rId23"/>
    <p:sldId id="289" r:id="rId24"/>
    <p:sldId id="394" r:id="rId25"/>
    <p:sldId id="420" r:id="rId26"/>
    <p:sldId id="258" r:id="rId2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CCFF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333" autoAdjust="0"/>
    <p:restoredTop sz="55310" autoAdjust="0"/>
  </p:normalViewPr>
  <p:slideViewPr>
    <p:cSldViewPr snapToGrid="0" snapToObjects="1" showGuides="1">
      <p:cViewPr varScale="1">
        <p:scale>
          <a:sx n="82" d="100"/>
          <a:sy n="82" d="100"/>
        </p:scale>
        <p:origin x="1336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F6B2F8-E390-BD4F-9ACD-789C35D23CE3}" type="datetimeFigureOut">
              <a:rPr lang="en-US" smtClean="0"/>
              <a:t>7/16/20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D0A0C1-BF67-B440-B7AD-B68AAB032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041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FF8F81-D7B9-424E-B993-6D09B3871A4E}" type="datetimeFigureOut">
              <a:rPr lang="en-US" smtClean="0"/>
              <a:t>7/16/20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067B3-3AE6-DD4A-9E3D-C999AB397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5046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Global_Objects/String/split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3272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5179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4900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469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3082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333333"/>
                </a:solidFill>
              </a:rPr>
              <a:t>Often you'll be presented with some raw data contained in a big long string, and you might want to separate the useful items out into a more useful form and then do things to them, like display them in a data table</a:t>
            </a:r>
          </a:p>
          <a:p>
            <a:endParaRPr lang="en-US" dirty="0">
              <a:solidFill>
                <a:srgbClr val="333333"/>
              </a:solidFill>
            </a:endParaRPr>
          </a:p>
          <a:p>
            <a:r>
              <a:rPr lang="en-US" dirty="0">
                <a:solidFill>
                  <a:srgbClr val="333333"/>
                </a:solidFill>
              </a:rPr>
              <a:t>To do this, we can use the </a:t>
            </a:r>
            <a:r>
              <a:rPr lang="en-US" dirty="0">
                <a:solidFill>
                  <a:srgbClr val="3D7E9A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split()</a:t>
            </a:r>
            <a:r>
              <a:rPr lang="en-US" dirty="0">
                <a:solidFill>
                  <a:srgbClr val="333333"/>
                </a:solidFill>
              </a:rPr>
              <a:t> method. In its simplest form, this takes a single parameter, the character you want to separate the string at, and returns the substrings between the separator as items in an array.</a:t>
            </a:r>
          </a:p>
          <a:p>
            <a:endParaRPr lang="en-US" dirty="0">
              <a:solidFill>
                <a:srgbClr val="333333"/>
              </a:solidFill>
            </a:endParaRPr>
          </a:p>
          <a:p>
            <a:r>
              <a:rPr lang="en-US" b="1" dirty="0"/>
              <a:t>Note</a:t>
            </a:r>
            <a:r>
              <a:rPr lang="en-US" dirty="0"/>
              <a:t>: Okay, this is technically a string method, not an array method, but we've put it in with arrays as it goes well here.</a:t>
            </a:r>
            <a:endParaRPr lang="en-US" b="0" i="0" dirty="0">
              <a:solidFill>
                <a:srgbClr val="333333"/>
              </a:solidFill>
              <a:effectLst/>
              <a:latin typeface="x-locale-heading-primary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080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FFFFFF"/>
              </a:solidFill>
              <a:effectLst/>
              <a:latin typeface="x-locale-heading-primary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9691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FFFFFF"/>
              </a:solidFill>
              <a:effectLst/>
              <a:latin typeface="x-locale-heading-primary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3045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itchFamily="2" charset="2"/>
              <a:buChar char="§"/>
            </a:pPr>
            <a:endParaRPr lang="en-US" b="0" i="0" dirty="0">
              <a:solidFill>
                <a:srgbClr val="FFFFFF"/>
              </a:solidFill>
              <a:effectLst/>
              <a:latin typeface="x-locale-heading-primary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5129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333333"/>
                </a:solidFill>
              </a:rPr>
              <a:t>First unshift() — try the following </a:t>
            </a:r>
            <a:r>
              <a:rPr lang="en-US" dirty="0" err="1">
                <a:solidFill>
                  <a:srgbClr val="333333"/>
                </a:solidFill>
              </a:rPr>
              <a:t>commands:myArray</a:t>
            </a:r>
            <a:r>
              <a:rPr lang="en-US" dirty="0" err="1">
                <a:solidFill>
                  <a:srgbClr val="999999"/>
                </a:solidFill>
              </a:rPr>
              <a:t>.</a:t>
            </a:r>
            <a:r>
              <a:rPr lang="en-US" dirty="0" err="1">
                <a:solidFill>
                  <a:srgbClr val="DD4A68"/>
                </a:solidFill>
              </a:rPr>
              <a:t>unshift</a:t>
            </a:r>
            <a:r>
              <a:rPr lang="en-US" dirty="0">
                <a:solidFill>
                  <a:srgbClr val="999999"/>
                </a:solidFill>
              </a:rPr>
              <a:t>(</a:t>
            </a:r>
            <a:r>
              <a:rPr lang="en-US" dirty="0">
                <a:solidFill>
                  <a:srgbClr val="669900"/>
                </a:solidFill>
              </a:rPr>
              <a:t>'Edinburgh'</a:t>
            </a:r>
            <a:r>
              <a:rPr lang="en-US" dirty="0">
                <a:solidFill>
                  <a:srgbClr val="999999"/>
                </a:solidFill>
              </a:rPr>
              <a:t>);</a:t>
            </a:r>
            <a:r>
              <a:rPr lang="en-US" dirty="0">
                <a:solidFill>
                  <a:srgbClr val="333333"/>
                </a:solidFill>
              </a:rPr>
              <a:t> </a:t>
            </a:r>
            <a:r>
              <a:rPr lang="en-US" dirty="0" err="1">
                <a:solidFill>
                  <a:srgbClr val="333333"/>
                </a:solidFill>
              </a:rPr>
              <a:t>myArray</a:t>
            </a:r>
            <a:r>
              <a:rPr lang="en-US" dirty="0">
                <a:solidFill>
                  <a:srgbClr val="999999"/>
                </a:solidFill>
              </a:rPr>
              <a:t>;</a:t>
            </a:r>
            <a:endParaRPr lang="en-US" dirty="0">
              <a:solidFill>
                <a:srgbClr val="333333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rgbClr val="333333"/>
                </a:solidFill>
              </a:rPr>
              <a:t>Now shift(); try </a:t>
            </a:r>
            <a:r>
              <a:rPr lang="en-US" dirty="0" err="1">
                <a:solidFill>
                  <a:srgbClr val="333333"/>
                </a:solidFill>
              </a:rPr>
              <a:t>these!</a:t>
            </a:r>
            <a:r>
              <a:rPr lang="en-US" dirty="0" err="1">
                <a:solidFill>
                  <a:srgbClr val="0077AA"/>
                </a:solidFill>
              </a:rPr>
              <a:t>let</a:t>
            </a:r>
            <a:r>
              <a:rPr lang="en-US" dirty="0">
                <a:solidFill>
                  <a:srgbClr val="333333"/>
                </a:solidFill>
              </a:rPr>
              <a:t> </a:t>
            </a:r>
            <a:r>
              <a:rPr lang="en-US" dirty="0" err="1">
                <a:solidFill>
                  <a:srgbClr val="333333"/>
                </a:solidFill>
              </a:rPr>
              <a:t>removedItem</a:t>
            </a:r>
            <a:r>
              <a:rPr lang="en-US" dirty="0">
                <a:solidFill>
                  <a:srgbClr val="333333"/>
                </a:solidFill>
              </a:rPr>
              <a:t> </a:t>
            </a:r>
            <a:r>
              <a:rPr lang="en-US" dirty="0">
                <a:solidFill>
                  <a:srgbClr val="9A6E3A"/>
                </a:solidFill>
              </a:rPr>
              <a:t>=</a:t>
            </a:r>
            <a:r>
              <a:rPr lang="en-US" dirty="0">
                <a:solidFill>
                  <a:srgbClr val="333333"/>
                </a:solidFill>
              </a:rPr>
              <a:t> </a:t>
            </a:r>
            <a:r>
              <a:rPr lang="en-US" dirty="0" err="1">
                <a:solidFill>
                  <a:srgbClr val="333333"/>
                </a:solidFill>
              </a:rPr>
              <a:t>myArray</a:t>
            </a:r>
            <a:r>
              <a:rPr lang="en-US" dirty="0" err="1">
                <a:solidFill>
                  <a:srgbClr val="999999"/>
                </a:solidFill>
              </a:rPr>
              <a:t>.</a:t>
            </a:r>
            <a:r>
              <a:rPr lang="en-US" dirty="0" err="1">
                <a:solidFill>
                  <a:srgbClr val="DD4A68"/>
                </a:solidFill>
              </a:rPr>
              <a:t>shift</a:t>
            </a:r>
            <a:r>
              <a:rPr lang="en-US" dirty="0">
                <a:solidFill>
                  <a:srgbClr val="999999"/>
                </a:solidFill>
              </a:rPr>
              <a:t>();</a:t>
            </a:r>
            <a:r>
              <a:rPr lang="en-US" dirty="0">
                <a:solidFill>
                  <a:srgbClr val="333333"/>
                </a:solidFill>
              </a:rPr>
              <a:t> </a:t>
            </a:r>
            <a:r>
              <a:rPr lang="en-US" dirty="0" err="1">
                <a:solidFill>
                  <a:srgbClr val="333333"/>
                </a:solidFill>
              </a:rPr>
              <a:t>myArray</a:t>
            </a:r>
            <a:r>
              <a:rPr lang="en-US" dirty="0">
                <a:solidFill>
                  <a:srgbClr val="999999"/>
                </a:solidFill>
              </a:rPr>
              <a:t>;</a:t>
            </a:r>
            <a:r>
              <a:rPr lang="en-US" dirty="0">
                <a:solidFill>
                  <a:srgbClr val="333333"/>
                </a:solidFill>
              </a:rPr>
              <a:t> </a:t>
            </a:r>
            <a:r>
              <a:rPr lang="en-US" dirty="0" err="1">
                <a:solidFill>
                  <a:srgbClr val="333333"/>
                </a:solidFill>
              </a:rPr>
              <a:t>removedItem</a:t>
            </a:r>
            <a:r>
              <a:rPr lang="en-US" dirty="0">
                <a:solidFill>
                  <a:srgbClr val="999999"/>
                </a:solidFill>
              </a:rPr>
              <a:t>;</a:t>
            </a:r>
            <a:endParaRPr lang="en-US" b="0" i="0" dirty="0">
              <a:solidFill>
                <a:srgbClr val="FFFFFF"/>
              </a:solidFill>
              <a:effectLst/>
              <a:latin typeface="x-locale-heading-primary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6766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dirty="0">
                <a:solidFill>
                  <a:srgbClr val="333333"/>
                </a:solidFill>
              </a:rPr>
              <a:t>First unshift() — try the following </a:t>
            </a:r>
            <a:r>
              <a:rPr lang="en-US" dirty="0" err="1">
                <a:solidFill>
                  <a:srgbClr val="333333"/>
                </a:solidFill>
              </a:rPr>
              <a:t>commands:myArray</a:t>
            </a:r>
            <a:r>
              <a:rPr lang="en-US" dirty="0" err="1">
                <a:solidFill>
                  <a:srgbClr val="999999"/>
                </a:solidFill>
              </a:rPr>
              <a:t>.</a:t>
            </a:r>
            <a:r>
              <a:rPr lang="en-US" dirty="0" err="1">
                <a:solidFill>
                  <a:srgbClr val="DD4A68"/>
                </a:solidFill>
              </a:rPr>
              <a:t>unshift</a:t>
            </a:r>
            <a:r>
              <a:rPr lang="en-US" dirty="0">
                <a:solidFill>
                  <a:srgbClr val="999999"/>
                </a:solidFill>
              </a:rPr>
              <a:t>(</a:t>
            </a:r>
            <a:r>
              <a:rPr lang="en-US" dirty="0">
                <a:solidFill>
                  <a:srgbClr val="669900"/>
                </a:solidFill>
              </a:rPr>
              <a:t>'Edinburgh'</a:t>
            </a:r>
            <a:r>
              <a:rPr lang="en-US" dirty="0">
                <a:solidFill>
                  <a:srgbClr val="999999"/>
                </a:solidFill>
              </a:rPr>
              <a:t>);</a:t>
            </a:r>
            <a:r>
              <a:rPr lang="en-US" dirty="0">
                <a:solidFill>
                  <a:srgbClr val="333333"/>
                </a:solidFill>
              </a:rPr>
              <a:t> </a:t>
            </a:r>
            <a:r>
              <a:rPr lang="en-US" dirty="0" err="1">
                <a:solidFill>
                  <a:srgbClr val="333333"/>
                </a:solidFill>
              </a:rPr>
              <a:t>myArray</a:t>
            </a:r>
            <a:r>
              <a:rPr lang="en-US" dirty="0">
                <a:solidFill>
                  <a:srgbClr val="999999"/>
                </a:solidFill>
              </a:rPr>
              <a:t>;</a:t>
            </a:r>
            <a:endParaRPr lang="en-US" dirty="0">
              <a:solidFill>
                <a:srgbClr val="333333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rgbClr val="333333"/>
                </a:solidFill>
              </a:rPr>
              <a:t>Now shift(); try </a:t>
            </a:r>
            <a:r>
              <a:rPr lang="en-US" dirty="0" err="1">
                <a:solidFill>
                  <a:srgbClr val="333333"/>
                </a:solidFill>
              </a:rPr>
              <a:t>these!</a:t>
            </a:r>
            <a:r>
              <a:rPr lang="en-US" dirty="0" err="1">
                <a:solidFill>
                  <a:srgbClr val="0077AA"/>
                </a:solidFill>
              </a:rPr>
              <a:t>let</a:t>
            </a:r>
            <a:r>
              <a:rPr lang="en-US" dirty="0">
                <a:solidFill>
                  <a:srgbClr val="333333"/>
                </a:solidFill>
              </a:rPr>
              <a:t> </a:t>
            </a:r>
            <a:r>
              <a:rPr lang="en-US" dirty="0" err="1">
                <a:solidFill>
                  <a:srgbClr val="333333"/>
                </a:solidFill>
              </a:rPr>
              <a:t>removedItem</a:t>
            </a:r>
            <a:r>
              <a:rPr lang="en-US" dirty="0">
                <a:solidFill>
                  <a:srgbClr val="333333"/>
                </a:solidFill>
              </a:rPr>
              <a:t> </a:t>
            </a:r>
            <a:r>
              <a:rPr lang="en-US" dirty="0">
                <a:solidFill>
                  <a:srgbClr val="9A6E3A"/>
                </a:solidFill>
              </a:rPr>
              <a:t>=</a:t>
            </a:r>
            <a:r>
              <a:rPr lang="en-US" dirty="0">
                <a:solidFill>
                  <a:srgbClr val="333333"/>
                </a:solidFill>
              </a:rPr>
              <a:t> </a:t>
            </a:r>
            <a:r>
              <a:rPr lang="en-US" dirty="0" err="1">
                <a:solidFill>
                  <a:srgbClr val="333333"/>
                </a:solidFill>
              </a:rPr>
              <a:t>myArray</a:t>
            </a:r>
            <a:r>
              <a:rPr lang="en-US" dirty="0" err="1">
                <a:solidFill>
                  <a:srgbClr val="999999"/>
                </a:solidFill>
              </a:rPr>
              <a:t>.</a:t>
            </a:r>
            <a:r>
              <a:rPr lang="en-US" dirty="0" err="1">
                <a:solidFill>
                  <a:srgbClr val="DD4A68"/>
                </a:solidFill>
              </a:rPr>
              <a:t>shift</a:t>
            </a:r>
            <a:r>
              <a:rPr lang="en-US" dirty="0">
                <a:solidFill>
                  <a:srgbClr val="999999"/>
                </a:solidFill>
              </a:rPr>
              <a:t>();</a:t>
            </a:r>
            <a:r>
              <a:rPr lang="en-US" dirty="0">
                <a:solidFill>
                  <a:srgbClr val="333333"/>
                </a:solidFill>
              </a:rPr>
              <a:t> </a:t>
            </a:r>
            <a:r>
              <a:rPr lang="en-US" dirty="0" err="1">
                <a:solidFill>
                  <a:srgbClr val="333333"/>
                </a:solidFill>
              </a:rPr>
              <a:t>myArray</a:t>
            </a:r>
            <a:r>
              <a:rPr lang="en-US" dirty="0">
                <a:solidFill>
                  <a:srgbClr val="999999"/>
                </a:solidFill>
              </a:rPr>
              <a:t>;</a:t>
            </a:r>
            <a:r>
              <a:rPr lang="en-US" dirty="0">
                <a:solidFill>
                  <a:srgbClr val="333333"/>
                </a:solidFill>
              </a:rPr>
              <a:t> </a:t>
            </a:r>
            <a:r>
              <a:rPr lang="en-US" dirty="0" err="1">
                <a:solidFill>
                  <a:srgbClr val="333333"/>
                </a:solidFill>
              </a:rPr>
              <a:t>removedItem</a:t>
            </a:r>
            <a:r>
              <a:rPr lang="en-US" dirty="0">
                <a:solidFill>
                  <a:srgbClr val="999999"/>
                </a:solidFill>
              </a:rPr>
              <a:t>;</a:t>
            </a:r>
            <a:endParaRPr lang="en-US" b="0" i="0" dirty="0">
              <a:solidFill>
                <a:srgbClr val="FFFFFF"/>
              </a:solidFill>
              <a:effectLst/>
              <a:latin typeface="x-locale-heading-primary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2724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3207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7594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Assignment operators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179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Check Unit 5 - Practice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6285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Check Unit 5 – Practice 2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0979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8962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45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Arrays are like train connected </a:t>
            </a:r>
            <a:b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You can think of a train being an array and each railroad car contains an item.</a:t>
            </a:r>
          </a:p>
          <a:p>
            <a:endParaRPr lang="en-US" sz="1200" b="0" i="0" kern="120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item can be a string, numbers, or another array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174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The difference being that we can access each value inside the list individually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Do super useful and efficient things with the list, like loop through it and do the same thing to every value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777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Practice: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 an array of fresher in the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9982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 dimentional array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3432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Same for modify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5285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405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" y="0"/>
            <a:ext cx="9124122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1450" y="1743789"/>
            <a:ext cx="6179344" cy="678021"/>
          </a:xfrm>
        </p:spPr>
        <p:txBody>
          <a:bodyPr>
            <a:noAutofit/>
          </a:bodyPr>
          <a:lstStyle>
            <a:lvl1pPr algn="ctr">
              <a:defRPr sz="3200">
                <a:solidFill>
                  <a:srgbClr val="FF66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450" y="2571750"/>
            <a:ext cx="6179344" cy="434975"/>
          </a:xfrm>
        </p:spPr>
        <p:txBody>
          <a:bodyPr>
            <a:normAutofit/>
          </a:bodyPr>
          <a:lstStyle>
            <a:lvl1pPr marL="0" indent="0" algn="ctr">
              <a:buNone/>
              <a:defRPr sz="2000" i="1">
                <a:solidFill>
                  <a:srgbClr val="99CC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71450" y="4767263"/>
            <a:ext cx="1367315" cy="273844"/>
          </a:xfrm>
        </p:spPr>
        <p:txBody>
          <a:bodyPr/>
          <a:lstStyle/>
          <a:p>
            <a:fld id="{63A9D870-3F93-4B8A-8AC9-9D3B4FB155C2}" type="datetime1">
              <a:rPr lang="en-US" smtClean="0"/>
              <a:t>7/16/20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68557" y="4767263"/>
            <a:ext cx="6139587" cy="273844"/>
          </a:xfrm>
        </p:spPr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22444" y="4767263"/>
            <a:ext cx="564356" cy="273844"/>
          </a:xfrm>
        </p:spPr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760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8606" y="0"/>
            <a:ext cx="6885520" cy="644057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263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912" y="3305176"/>
            <a:ext cx="8458199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2912" y="2180035"/>
            <a:ext cx="8458199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42913" y="4767263"/>
            <a:ext cx="1203007" cy="273844"/>
          </a:xfrm>
        </p:spPr>
        <p:txBody>
          <a:bodyPr/>
          <a:lstStyle/>
          <a:p>
            <a:fld id="{95690783-B5B6-43F6-9D05-1F8793B02117}" type="datetime1">
              <a:rPr lang="en-US" smtClean="0"/>
              <a:t>7/16/20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22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8606" y="900113"/>
            <a:ext cx="4217194" cy="37719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252912" cy="37719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AB3E9-7592-48AC-A218-7AC85EB51A08}" type="datetime1">
              <a:rPr lang="en-US" smtClean="0"/>
              <a:t>7/16/20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449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162" y="55784"/>
            <a:ext cx="7100888" cy="54068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161" y="858441"/>
            <a:ext cx="4271963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7161" y="1338261"/>
            <a:ext cx="4271963" cy="32766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00575" y="845344"/>
            <a:ext cx="4300537" cy="47982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00575" y="1325165"/>
            <a:ext cx="4300537" cy="32896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57163" y="4767263"/>
            <a:ext cx="1488758" cy="273844"/>
          </a:xfrm>
        </p:spPr>
        <p:txBody>
          <a:bodyPr/>
          <a:lstStyle/>
          <a:p>
            <a:fld id="{89809214-B0AA-40EF-B713-56DABC867509}" type="datetime1">
              <a:rPr lang="en-US" smtClean="0"/>
              <a:t>7/16/20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657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78E15-6A1B-4F98-93CA-BDA6731742CD}" type="datetime1">
              <a:rPr lang="en-US" smtClean="0"/>
              <a:t>7/16/20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62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" y="0"/>
            <a:ext cx="9124122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8606" y="0"/>
            <a:ext cx="6885519" cy="6440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8605" y="850106"/>
            <a:ext cx="8622507" cy="37445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8605" y="4767263"/>
            <a:ext cx="136731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76789B-5D05-4E47-B9C1-C0FFAEB67DE3}" type="datetime1">
              <a:rPr lang="en-US" smtClean="0"/>
              <a:t>7/16/20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64506" y="4767263"/>
            <a:ext cx="637222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767263"/>
            <a:ext cx="67151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712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8" r:id="rId6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2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panose="05000000000000000000" pitchFamily="2" charset="2"/>
        <a:buChar char="ü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Global_Objects/Array/push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hyperlink" Target="https://developer.mozilla.org/en-US/docs/Web/JavaScript/Reference/Global_Objects/Array/pop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Global_Objects/Array/unshift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hyperlink" Target="https://developer.mozilla.org/en-US/docs/Web/JavaScript/Reference/Global_Objects/Array/shift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Global_Objects/Array/unshift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hyperlink" Target="https://developer.mozilla.org/en-US/docs/Web/JavaScript/Reference/Global_Objects/Array/shift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JavaScript Essentials</a:t>
            </a:r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391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Overview – Access and modify items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10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44F6CA-7D3C-4041-BC4F-6F0505FDB08C}"/>
              </a:ext>
            </a:extLst>
          </p:cNvPr>
          <p:cNvSpPr/>
          <p:nvPr/>
        </p:nvSpPr>
        <p:spPr>
          <a:xfrm>
            <a:off x="278605" y="858321"/>
            <a:ext cx="862250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Syntax: access individual items in the array using bracket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assign new value 2</a:t>
            </a:r>
            <a:r>
              <a:rPr lang="en-US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nd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element use: myArray[1] = 6;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D989FF8-4175-554E-9EB1-A2FA4872FB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065" y="1689318"/>
            <a:ext cx="6609586" cy="3314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490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Overview – Find the length of an array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11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44F6CA-7D3C-4041-BC4F-6F0505FDB08C}"/>
              </a:ext>
            </a:extLst>
          </p:cNvPr>
          <p:cNvSpPr/>
          <p:nvPr/>
        </p:nvSpPr>
        <p:spPr>
          <a:xfrm>
            <a:off x="278605" y="858321"/>
            <a:ext cx="862250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Syntax: access by using the 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length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 property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D329B1-A7CA-6B48-8609-7456F6341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2009" y="1431535"/>
            <a:ext cx="6775697" cy="3335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525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Overview – Find the length of an array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12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44F6CA-7D3C-4041-BC4F-6F0505FDB08C}"/>
              </a:ext>
            </a:extLst>
          </p:cNvPr>
          <p:cNvSpPr/>
          <p:nvPr/>
        </p:nvSpPr>
        <p:spPr>
          <a:xfrm>
            <a:off x="278605" y="858321"/>
            <a:ext cx="862250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Syntax: access last item by using the 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length - 1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6983135-C5C7-084D-80D8-E604CA158E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8702" y="1305252"/>
            <a:ext cx="7143832" cy="3462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061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Overview – Find the length of an array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13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44F6CA-7D3C-4041-BC4F-6F0505FDB08C}"/>
              </a:ext>
            </a:extLst>
          </p:cNvPr>
          <p:cNvSpPr/>
          <p:nvPr/>
        </p:nvSpPr>
        <p:spPr>
          <a:xfrm>
            <a:off x="278605" y="858321"/>
            <a:ext cx="862250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Syntax: reduce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length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 will shrink the array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D23494-BCAD-5940-8526-D9C7449A3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950" y="1375358"/>
            <a:ext cx="6825815" cy="339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5019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Overview – Summary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Array</a:t>
            </a:r>
            <a:r>
              <a:rPr lang="en-US" dirty="0"/>
              <a:t> provide a neat way of storing a list of data items under a single variable</a:t>
            </a:r>
          </a:p>
          <a:p>
            <a:r>
              <a:rPr lang="en-US" b="1" dirty="0"/>
              <a:t>Arrays</a:t>
            </a:r>
            <a:r>
              <a:rPr lang="en-US" dirty="0"/>
              <a:t> are generally described as "list-like objects"; they are basically single objects that contain multiple values stored in a list</a:t>
            </a:r>
          </a:p>
          <a:p>
            <a:r>
              <a:rPr lang="en-US" b="1" dirty="0"/>
              <a:t>Array</a:t>
            </a:r>
            <a:r>
              <a:rPr lang="en-US" dirty="0"/>
              <a:t> objects can be stored in variables and dealt with in much the same way as any other type of value</a:t>
            </a:r>
          </a:p>
          <a:p>
            <a:r>
              <a:rPr lang="en-US" dirty="0"/>
              <a:t>The difference being that we can access each value inside the list individually</a:t>
            </a:r>
          </a:p>
          <a:p>
            <a:r>
              <a:rPr lang="en-US" b="1" dirty="0"/>
              <a:t>Always</a:t>
            </a:r>
            <a:r>
              <a:rPr lang="en-US" dirty="0"/>
              <a:t> remember: Computer starts at 0 (not 1)</a:t>
            </a:r>
            <a:endParaRPr lang="vi-VN" dirty="0"/>
          </a:p>
          <a:p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8B440-E2B2-4B31-86A5-B73D743AFA1E}" type="datetime1">
              <a:rPr lang="en-US" smtClean="0"/>
              <a:t>7/16/20</a:t>
            </a:fld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0165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  <a:defRPr/>
            </a:pPr>
            <a:r>
              <a:rPr lang="vi-VN" sz="2400" b="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Arial" charset="0"/>
                <a:ea typeface="+mn-ea"/>
                <a:cs typeface="Arial" charset="0"/>
              </a:rPr>
              <a:t>Useful Array methods</a:t>
            </a:r>
            <a:br>
              <a:rPr lang="vi-VN" sz="2400" b="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Arial" charset="0"/>
                <a:ea typeface="+mn-ea"/>
                <a:cs typeface="Arial" charset="0"/>
              </a:rPr>
            </a:br>
            <a:endParaRPr lang="en-US" sz="4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GB" dirty="0">
                <a:latin typeface="Arial" charset="0"/>
                <a:cs typeface="Arial" charset="0"/>
              </a:rPr>
              <a:t>Section 2</a:t>
            </a:r>
            <a:endParaRPr lang="vi-VN" dirty="0">
              <a:latin typeface="Arial" charset="0"/>
              <a:cs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1EF71-FC9A-4939-859D-AA6007B9A73D}" type="datetime1">
              <a:rPr lang="en-US" smtClean="0"/>
              <a:t>7/16/20</a:t>
            </a:fld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639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Useful methods – Convert string to array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16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C6BB176-5148-A34F-BC3F-0F72DAFAA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333333"/>
                </a:solidFill>
              </a:rPr>
              <a:t>Convert string to array with </a:t>
            </a:r>
            <a:r>
              <a:rPr lang="en-US" b="1" dirty="0">
                <a:solidFill>
                  <a:srgbClr val="333333"/>
                </a:solidFill>
              </a:rPr>
              <a:t>split()</a:t>
            </a:r>
            <a:r>
              <a:rPr lang="en-US" dirty="0">
                <a:solidFill>
                  <a:srgbClr val="333333"/>
                </a:solidFill>
              </a:rPr>
              <a:t> method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E3F329-75B6-FB4C-B854-E46637ABF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9858" y="1649214"/>
            <a:ext cx="50800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8208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Useful methods – Convert string to array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17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C6BB176-5148-A34F-BC3F-0F72DAFAA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Practice with below string: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Do the following: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Convert to array string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Retrieve the 1</a:t>
            </a:r>
            <a:r>
              <a:rPr lang="en-US" baseline="30000" dirty="0"/>
              <a:t>st</a:t>
            </a:r>
            <a:r>
              <a:rPr lang="en-US" dirty="0"/>
              <a:t>, 3</a:t>
            </a:r>
            <a:r>
              <a:rPr lang="en-US" baseline="30000" dirty="0"/>
              <a:t>rd</a:t>
            </a:r>
            <a:r>
              <a:rPr lang="en-US" dirty="0"/>
              <a:t> and last element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Remove last element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Join back the using .join() on Array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2BDDCA-0245-D748-BFEA-870070249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858" y="1555503"/>
            <a:ext cx="88900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929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Useful methods – Add or remove items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18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C6BB176-5148-A34F-BC3F-0F72DAFAA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First of all, to add or remove an item at the end of an array we can use </a:t>
            </a:r>
            <a:r>
              <a:rPr lang="en-US" sz="2000" dirty="0">
                <a:hlinkClick r:id="rId3"/>
              </a:rPr>
              <a:t>push()</a:t>
            </a:r>
            <a:r>
              <a:rPr lang="en-US" sz="2000" dirty="0"/>
              <a:t> and </a:t>
            </a:r>
            <a:r>
              <a:rPr lang="en-US" sz="2000" dirty="0">
                <a:hlinkClick r:id="rId4"/>
              </a:rPr>
              <a:t>pop()</a:t>
            </a:r>
            <a:r>
              <a:rPr lang="en-US" sz="2000" dirty="0"/>
              <a:t> respectively.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1229E83-6A52-3546-9108-0D9EFBBC28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1898" y="3268663"/>
            <a:ext cx="5257800" cy="14986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44C828C-1FC3-2A4B-844E-0FF295985E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8605" y="1540934"/>
            <a:ext cx="5499100" cy="17145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2486639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Useful methods – Add or remove items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19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C6BB176-5148-A34F-BC3F-0F72DAFAA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Practice using array from previous session: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Using push() to add ’Cardiff’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Using push() to add 'Bradford', 'Brighton’ at same time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Check the length of array after the method call completes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333333"/>
                </a:solidFill>
              </a:rPr>
              <a:t>Removing the last item from the array and save it to a variable</a:t>
            </a:r>
          </a:p>
        </p:txBody>
      </p:sp>
    </p:spTree>
    <p:extLst>
      <p:ext uri="{BB962C8B-B14F-4D97-AF65-F5344CB8AC3E}">
        <p14:creationId xmlns:p14="http://schemas.microsoft.com/office/powerpoint/2010/main" val="1817919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13A9B-4311-1942-ACB8-0AAE96A60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A6896-78E5-EB47-8B1F-92735C91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Overview – What is an array 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Useful array methods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Practice time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Q&amp;A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6622B-1770-A146-9DBF-36D31AB53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3AA82-EEA7-C747-876C-C92400FB5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5FDB35-72A2-FA43-BB45-9FBF4C153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4695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Useful methods – Add or remove items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20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C6BB176-5148-A34F-BC3F-0F72DAFAA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unshift()</a:t>
            </a:r>
            <a:r>
              <a:rPr lang="en-US" sz="2000" dirty="0"/>
              <a:t> and </a:t>
            </a:r>
            <a:r>
              <a:rPr lang="en-US" sz="20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shift()</a:t>
            </a:r>
            <a:r>
              <a:rPr lang="en-US" sz="2000" dirty="0"/>
              <a:t> work in exactly the same way as push() and pop(), respectively, except that they work on the beginning of the array, not the end.</a:t>
            </a:r>
            <a:br>
              <a:rPr lang="en-US" dirty="0">
                <a:solidFill>
                  <a:srgbClr val="333333"/>
                </a:solidFill>
              </a:rPr>
            </a:br>
            <a:endParaRPr lang="en-US" dirty="0">
              <a:solidFill>
                <a:srgbClr val="333333"/>
              </a:solidFill>
            </a:endParaRPr>
          </a:p>
          <a:p>
            <a:pPr>
              <a:buFont typeface="+mj-lt"/>
              <a:buAutoNum type="arabicPeriod"/>
            </a:pPr>
            <a:endParaRPr lang="en-US" dirty="0">
              <a:solidFill>
                <a:srgbClr val="333333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7CB6B7-A8D6-5E44-A08B-C15D8252CA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2058" y="2071093"/>
            <a:ext cx="5435600" cy="17399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0693358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Useful methods – Add or remove items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21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C6BB176-5148-A34F-BC3F-0F72DAFAA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unshift()</a:t>
            </a:r>
            <a:r>
              <a:rPr lang="en-US" sz="2000" dirty="0"/>
              <a:t> and </a:t>
            </a:r>
            <a:r>
              <a:rPr lang="en-US" sz="20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shift()</a:t>
            </a:r>
            <a:r>
              <a:rPr lang="en-US" sz="2000" dirty="0"/>
              <a:t> work in exactly the same way as push() and pop(), respectively, except that they work on the beginning of the array, not the end.</a:t>
            </a:r>
            <a:br>
              <a:rPr lang="en-US" dirty="0">
                <a:solidFill>
                  <a:srgbClr val="333333"/>
                </a:solidFill>
              </a:rPr>
            </a:br>
            <a:endParaRPr lang="en-US" dirty="0">
              <a:solidFill>
                <a:srgbClr val="333333"/>
              </a:solidFill>
            </a:endParaRPr>
          </a:p>
          <a:p>
            <a:pPr>
              <a:buFont typeface="+mj-lt"/>
              <a:buAutoNum type="arabicPeriod"/>
            </a:pPr>
            <a:endParaRPr lang="en-US" dirty="0">
              <a:solidFill>
                <a:srgbClr val="333333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16DE2D-2DF4-194A-98DE-E914EF8726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0758" y="1884164"/>
            <a:ext cx="5918200" cy="16764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6017577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Useful methods 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 Summary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Use </a:t>
            </a:r>
            <a:r>
              <a:rPr lang="en-US" alt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strings.split</a:t>
            </a:r>
            <a:r>
              <a:rPr lang="en-US" altLang="en-US" dirty="0"/>
              <a:t> to convert a strings into an array</a:t>
            </a:r>
          </a:p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add and remove item (at the end) use push and pop</a:t>
            </a:r>
          </a:p>
          <a:p>
            <a:r>
              <a:rPr lang="en-US" altLang="en-US" dirty="0"/>
              <a:t>To add and remove item (at the beginning) use shift and unshift</a:t>
            </a:r>
          </a:p>
          <a:p>
            <a:r>
              <a:rPr lang="en-US" alt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Note: 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shi</a:t>
            </a:r>
            <a:r>
              <a:rPr lang="en-US" altLang="en-US" dirty="0"/>
              <a:t>ft and unshift might affect the performance of the program</a:t>
            </a:r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8B440-E2B2-4B31-86A5-B73D743AFA1E}" type="datetime1">
              <a:rPr lang="en-US" smtClean="0"/>
              <a:t>7/16/20</a:t>
            </a:fld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831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  <a:defRPr/>
            </a:pPr>
            <a:r>
              <a:rPr lang="vi-VN" sz="2400" b="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Arial" charset="0"/>
                <a:ea typeface="+mn-ea"/>
                <a:cs typeface="Arial" charset="0"/>
              </a:rPr>
              <a:t>Practice time</a:t>
            </a:r>
            <a:br>
              <a:rPr lang="vi-VN" sz="2400" b="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Arial" charset="0"/>
                <a:ea typeface="+mn-ea"/>
                <a:cs typeface="Arial" charset="0"/>
              </a:rPr>
            </a:br>
            <a:endParaRPr lang="en-US" sz="4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GB" dirty="0">
                <a:latin typeface="Arial" charset="0"/>
                <a:cs typeface="Arial" charset="0"/>
              </a:rPr>
              <a:t>Section 3</a:t>
            </a:r>
            <a:endParaRPr lang="vi-VN" dirty="0">
              <a:latin typeface="Arial" charset="0"/>
              <a:cs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1EF71-FC9A-4939-859D-AA6007B9A73D}" type="datetime1">
              <a:rPr lang="en-US" smtClean="0"/>
              <a:t>7/16/20</a:t>
            </a:fld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2860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Practice 1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09e-BM/DT/FSOFT - ©FPT SOFTWARE – Fresher Academy - Internal Use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24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62ED87C-0338-AC41-83FC-7CF2ED9F1E60}"/>
              </a:ext>
            </a:extLst>
          </p:cNvPr>
          <p:cNvSpPr txBox="1">
            <a:spLocks/>
          </p:cNvSpPr>
          <p:nvPr/>
        </p:nvSpPr>
        <p:spPr>
          <a:xfrm>
            <a:off x="0" y="710784"/>
            <a:ext cx="9144000" cy="13299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>
                <a:solidFill>
                  <a:schemeClr val="accent6">
                    <a:lumMod val="75000"/>
                  </a:schemeClr>
                </a:solidFill>
                <a:cs typeface="Arial"/>
              </a:rPr>
              <a:t>Practice 1: Arrays manipulation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142436-ABE7-FF4F-A0DE-6D645A429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850" y="2330832"/>
            <a:ext cx="2908300" cy="21463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2230454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Practice 2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09e-BM/DT/FSOFT - ©FPT SOFTWARE – Fresher Academy - Internal Use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25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62ED87C-0338-AC41-83FC-7CF2ED9F1E60}"/>
              </a:ext>
            </a:extLst>
          </p:cNvPr>
          <p:cNvSpPr txBox="1">
            <a:spLocks/>
          </p:cNvSpPr>
          <p:nvPr/>
        </p:nvSpPr>
        <p:spPr>
          <a:xfrm>
            <a:off x="0" y="2040701"/>
            <a:ext cx="9144000" cy="13299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>
                <a:solidFill>
                  <a:schemeClr val="accent6">
                    <a:lumMod val="75000"/>
                  </a:schemeClr>
                </a:solidFill>
                <a:cs typeface="Arial"/>
              </a:rPr>
              <a:t>Practice 2: Arrays manipulation</a:t>
            </a:r>
          </a:p>
        </p:txBody>
      </p:sp>
    </p:spTree>
    <p:extLst>
      <p:ext uri="{BB962C8B-B14F-4D97-AF65-F5344CB8AC3E}">
        <p14:creationId xmlns:p14="http://schemas.microsoft.com/office/powerpoint/2010/main" val="11228381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6600" dirty="0">
                <a:solidFill>
                  <a:schemeClr val="accent6">
                    <a:lumMod val="75000"/>
                  </a:schemeClr>
                </a:solidFill>
                <a:cs typeface="Arial"/>
              </a:rPr>
              <a:t>Thank you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310CF-D8EB-4339-A038-1E0E0D4A410F}" type="datetime1">
              <a:rPr lang="en-US" smtClean="0"/>
              <a:t>7/16/20</a:t>
            </a:fld>
            <a:endParaRPr lang="en-US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525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Lesson</a:t>
            </a:r>
            <a:r>
              <a:rPr lang="vi-V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vi-V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bjectives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000" dirty="0"/>
              <a:t>Understand array – a neat way of storing a list of data items</a:t>
            </a:r>
          </a:p>
          <a:p>
            <a:r>
              <a:rPr lang="en-US" altLang="en-US" sz="2000" dirty="0"/>
              <a:t>Able to create an array, retrieve, add and remove items stored in an array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33602-3032-40E0-910C-A05081070B9D}" type="datetime1">
              <a:rPr lang="en-US" smtClean="0"/>
              <a:t>7/16/20</a:t>
            </a:fld>
            <a:endParaRPr lang="en-US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828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spcBef>
                <a:spcPct val="20000"/>
              </a:spcBef>
              <a:defRPr/>
            </a:pPr>
            <a:r>
              <a:rPr lang="vi-VN" sz="2400" b="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Arial" charset="0"/>
                <a:ea typeface="+mn-ea"/>
                <a:cs typeface="Arial" charset="0"/>
              </a:rPr>
              <a:t>Overview – What is an array?</a:t>
            </a:r>
            <a:endParaRPr lang="en-US" sz="4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latin typeface="Arial" charset="0"/>
                <a:cs typeface="Arial" charset="0"/>
              </a:rPr>
              <a:t>Section 1</a:t>
            </a:r>
            <a:endParaRPr lang="vi-VN" dirty="0">
              <a:latin typeface="Arial" charset="0"/>
              <a:cs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1EF71-FC9A-4939-859D-AA6007B9A73D}" type="datetime1">
              <a:rPr lang="en-US" smtClean="0"/>
              <a:t>7/16/20</a:t>
            </a:fld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988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Overview – What is an array?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5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44F6CA-7D3C-4041-BC4F-6F0505FDB08C}"/>
              </a:ext>
            </a:extLst>
          </p:cNvPr>
          <p:cNvSpPr/>
          <p:nvPr/>
        </p:nvSpPr>
        <p:spPr>
          <a:xfrm>
            <a:off x="278605" y="858321"/>
            <a:ext cx="862250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Arrays are generally described as “list-like objects”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Think of Array as a train of data: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05389B-1DBC-8E4B-800A-190C588478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556" y="2058650"/>
            <a:ext cx="8324603" cy="1723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642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Overview – What is an array?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6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44F6CA-7D3C-4041-BC4F-6F0505FDB08C}"/>
              </a:ext>
            </a:extLst>
          </p:cNvPr>
          <p:cNvSpPr/>
          <p:nvPr/>
        </p:nvSpPr>
        <p:spPr>
          <a:xfrm>
            <a:off x="278605" y="858321"/>
            <a:ext cx="862250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Array objects can be stored in variables and dealt with in much the same way as any other type of value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9FF6C0-8B93-684B-8496-1D8194A334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432" y="1903582"/>
            <a:ext cx="6952852" cy="257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798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Overview – Create an array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7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44F6CA-7D3C-4041-BC4F-6F0505FDB08C}"/>
              </a:ext>
            </a:extLst>
          </p:cNvPr>
          <p:cNvSpPr/>
          <p:nvPr/>
        </p:nvSpPr>
        <p:spPr>
          <a:xfrm>
            <a:off x="278605" y="858321"/>
            <a:ext cx="8622507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Syntax: Arrays consist of square brackets and elements that are separated by commas.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AA8BEE-DF06-064E-AD6F-AEE99544A3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5208" y="1887517"/>
            <a:ext cx="5829300" cy="260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686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Overview – Access and modify items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8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44F6CA-7D3C-4041-BC4F-6F0505FDB08C}"/>
              </a:ext>
            </a:extLst>
          </p:cNvPr>
          <p:cNvSpPr/>
          <p:nvPr/>
        </p:nvSpPr>
        <p:spPr>
          <a:xfrm>
            <a:off x="278605" y="858321"/>
            <a:ext cx="862250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Syntax: access individual items in the array using bracket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Computers start counting from 0!</a:t>
            </a: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F7AB96-1506-304F-8C60-AD57B95DCD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1401" y="1754180"/>
            <a:ext cx="5516913" cy="3013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532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Overview – Access and modify items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9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44F6CA-7D3C-4041-BC4F-6F0505FDB08C}"/>
              </a:ext>
            </a:extLst>
          </p:cNvPr>
          <p:cNvSpPr/>
          <p:nvPr/>
        </p:nvSpPr>
        <p:spPr>
          <a:xfrm>
            <a:off x="278605" y="858321"/>
            <a:ext cx="862250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Syntax: access individual items in the array using bracket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access 2</a:t>
            </a:r>
            <a:r>
              <a:rPr lang="en-US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nd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element use: myArray[1];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E20972-127A-A74F-90DA-D1206A144A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1211" y="1755568"/>
            <a:ext cx="6478814" cy="2870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157856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_Internal_Cour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Template_Internal_Course</Template>
  <TotalTime>7736</TotalTime>
  <Words>1445</Words>
  <Application>Microsoft Macintosh PowerPoint</Application>
  <PresentationFormat>On-screen Show (16:9)</PresentationFormat>
  <Paragraphs>207</Paragraphs>
  <Slides>26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Calibri</vt:lpstr>
      <vt:lpstr>Wingdings</vt:lpstr>
      <vt:lpstr>x-locale-heading-primary</vt:lpstr>
      <vt:lpstr>Template_Internal_Course</vt:lpstr>
      <vt:lpstr>JavaScript Essentials</vt:lpstr>
      <vt:lpstr>Table of Contents</vt:lpstr>
      <vt:lpstr>Lesson Objectives</vt:lpstr>
      <vt:lpstr>Overview – What is an array?</vt:lpstr>
      <vt:lpstr>Overview – What is an array?</vt:lpstr>
      <vt:lpstr>Overview – What is an array?</vt:lpstr>
      <vt:lpstr>Overview – Create an array</vt:lpstr>
      <vt:lpstr>Overview – Access and modify items</vt:lpstr>
      <vt:lpstr>Overview – Access and modify items</vt:lpstr>
      <vt:lpstr>Overview – Access and modify items</vt:lpstr>
      <vt:lpstr>Overview – Find the length of an array</vt:lpstr>
      <vt:lpstr>Overview – Find the length of an array</vt:lpstr>
      <vt:lpstr>Overview – Find the length of an array</vt:lpstr>
      <vt:lpstr>Overview – Summary</vt:lpstr>
      <vt:lpstr>Useful Array methods </vt:lpstr>
      <vt:lpstr>Useful methods – Convert string to array</vt:lpstr>
      <vt:lpstr>Useful methods – Convert string to array</vt:lpstr>
      <vt:lpstr>Useful methods – Add or remove items</vt:lpstr>
      <vt:lpstr>Useful methods – Add or remove items</vt:lpstr>
      <vt:lpstr>Useful methods – Add or remove items</vt:lpstr>
      <vt:lpstr>Useful methods – Add or remove items</vt:lpstr>
      <vt:lpstr>Useful methods - Summary</vt:lpstr>
      <vt:lpstr>Practice time </vt:lpstr>
      <vt:lpstr>Practice 1</vt:lpstr>
      <vt:lpstr>Practice 2</vt:lpstr>
      <vt:lpstr>Thank you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Ly Tuan Linh (FHO.FWA)</dc:creator>
  <cp:lastModifiedBy>Tran Quang Duong (FA.HN)</cp:lastModifiedBy>
  <cp:revision>2621</cp:revision>
  <dcterms:created xsi:type="dcterms:W3CDTF">2015-08-31T01:44:46Z</dcterms:created>
  <dcterms:modified xsi:type="dcterms:W3CDTF">2020-07-16T07:36:35Z</dcterms:modified>
</cp:coreProperties>
</file>

<file path=docProps/thumbnail.jpeg>
</file>